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6" r:id="rId3"/>
    <p:sldId id="260" r:id="rId4"/>
    <p:sldId id="261" r:id="rId5"/>
    <p:sldId id="257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FE727-3B11-4CF2-BE3E-A5E1195BFE31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3AD2C-5CE7-45E4-BEC0-DF29182C16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322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FE727-3B11-4CF2-BE3E-A5E1195BFE31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3AD2C-5CE7-45E4-BEC0-DF29182C16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680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FE727-3B11-4CF2-BE3E-A5E1195BFE31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3AD2C-5CE7-45E4-BEC0-DF29182C16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037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FE727-3B11-4CF2-BE3E-A5E1195BFE31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3AD2C-5CE7-45E4-BEC0-DF29182C16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862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FE727-3B11-4CF2-BE3E-A5E1195BFE31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3AD2C-5CE7-45E4-BEC0-DF29182C16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291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FE727-3B11-4CF2-BE3E-A5E1195BFE31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3AD2C-5CE7-45E4-BEC0-DF29182C16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02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FE727-3B11-4CF2-BE3E-A5E1195BFE31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3AD2C-5CE7-45E4-BEC0-DF29182C16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03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FE727-3B11-4CF2-BE3E-A5E1195BFE31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3AD2C-5CE7-45E4-BEC0-DF29182C16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924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FE727-3B11-4CF2-BE3E-A5E1195BFE31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3AD2C-5CE7-45E4-BEC0-DF29182C16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570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FE727-3B11-4CF2-BE3E-A5E1195BFE31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3AD2C-5CE7-45E4-BEC0-DF29182C16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247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FE727-3B11-4CF2-BE3E-A5E1195BFE31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3AD2C-5CE7-45E4-BEC0-DF29182C16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707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4FE727-3B11-4CF2-BE3E-A5E1195BFE31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3AD2C-5CE7-45E4-BEC0-DF29182C16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796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17764" y="2244725"/>
            <a:ext cx="7772400" cy="238760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ТРАНСПОРТНО-ЭКСПЛУАТАЦИОННЫЕ ПОКАЗАТЕЛИ ДОРОГ, МЕТОДЫ ИХ ОПРЕДЕЛЕНИЯ </a:t>
            </a:r>
            <a:endParaRPr lang="ru-RU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535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540327"/>
            <a:ext cx="7886700" cy="585212"/>
          </a:xfrm>
        </p:spPr>
        <p:txBody>
          <a:bodyPr>
            <a:normAutofit/>
          </a:bodyPr>
          <a:lstStyle/>
          <a:p>
            <a:pPr indent="432000">
              <a:lnSpc>
                <a:spcPct val="100000"/>
              </a:lnSpc>
            </a:pP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ПОЛОЖЕНИЯ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288473"/>
            <a:ext cx="7886700" cy="4888490"/>
          </a:xfrm>
        </p:spPr>
        <p:txBody>
          <a:bodyPr>
            <a:noAutofit/>
          </a:bodyPr>
          <a:lstStyle/>
          <a:p>
            <a:pPr marL="0" indent="432000" algn="just">
              <a:buNone/>
            </a:pP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величина, характеризующая какое-либо основное свойство дороги, процесса. Например, ширина проезжей части, радиус кривой в плане и т.д. </a:t>
            </a:r>
          </a:p>
          <a:p>
            <a:pPr marL="0" indent="432000" algn="just">
              <a:buNone/>
            </a:pP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понятие, близкое к понятию параметра. Означает описание характерных, отличительных качеств предмета или явления. Например, шероховатость дорожного покрытия. </a:t>
            </a:r>
          </a:p>
          <a:p>
            <a:pPr marL="0" indent="432000" algn="just">
              <a:buNone/>
            </a:pP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величина или оценка, по которой можно сравнивать и судить о количественных или качественных достоинствах предмета или явления. </a:t>
            </a:r>
          </a:p>
          <a:p>
            <a:pPr marL="0" indent="432000" algn="just">
              <a:buNone/>
            </a:pP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количественный или порядковый показатель, выражающий предельную меру оцениваемого параметра или характеристики при выборе принимаемого решения. Другими словами, это мерило оценки или суждения.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474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69818"/>
            <a:ext cx="7886700" cy="5207145"/>
          </a:xfrm>
        </p:spPr>
        <p:txBody>
          <a:bodyPr>
            <a:normAutofit fontScale="62500" lnSpcReduction="20000"/>
          </a:bodyPr>
          <a:lstStyle/>
          <a:p>
            <a:pPr marL="0" indent="432000" algn="just">
              <a:lnSpc>
                <a:spcPct val="120000"/>
              </a:lnSpc>
              <a:buNone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и технико-эксплуатационные качества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автомобильной дороги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(ТЭК АД и ТЭХ АД)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характеристики надежности и работоспособности дороги как искусственного сооружения и его технического состояния в процессе эксплуатации. </a:t>
            </a:r>
          </a:p>
          <a:p>
            <a:pPr marL="0" indent="432000">
              <a:lnSpc>
                <a:spcPct val="120000"/>
              </a:lnSpc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ним относятся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0" indent="-457200">
              <a:lnSpc>
                <a:spcPct val="120000"/>
              </a:lnSpc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прочность дорожной одежды, ровность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0" indent="-457200">
              <a:lnSpc>
                <a:spcPct val="120000"/>
              </a:lnSpc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шероховатость и сцепные качества покрытий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0" indent="-457200">
              <a:lnSpc>
                <a:spcPct val="120000"/>
              </a:lnSpc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устойчивость земляного полотна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0" indent="-457200">
              <a:lnSpc>
                <a:spcPct val="120000"/>
              </a:lnSpc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наличия инженерного оборудования и обустройства (знаков, ограждений, автобусных остановок, автозаправочных станций, мотелей) и т.д.</a:t>
            </a:r>
          </a:p>
          <a:p>
            <a:pPr marL="0" indent="432000" algn="just">
              <a:lnSpc>
                <a:spcPct val="120000"/>
              </a:lnSpc>
              <a:buNone/>
            </a:pP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относительной форме технические параметры и характеристики оценивают </a:t>
            </a:r>
            <a:r>
              <a:rPr lang="ru-RU" sz="3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системой относительных коэффициентов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показатели прочности, ровности, сцепных качеств и т.д.</a:t>
            </a:r>
            <a:endParaRPr lang="ru-RU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309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69818"/>
            <a:ext cx="7886700" cy="5207145"/>
          </a:xfrm>
        </p:spPr>
        <p:txBody>
          <a:bodyPr>
            <a:normAutofit fontScale="55000" lnSpcReduction="20000"/>
          </a:bodyPr>
          <a:lstStyle/>
          <a:p>
            <a:pPr marL="0" indent="432000" algn="just">
              <a:lnSpc>
                <a:spcPct val="120000"/>
              </a:lnSpc>
              <a:buNone/>
            </a:pP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Транспортно-эксплуатационное состояние автомобильной дороги (ТЭС АД)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комплекс фактических параметров и характеристик технического уровня </a:t>
            </a:r>
            <a:r>
              <a:rPr lang="kk-KZ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(ТУ)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эксплуатационного состояния </a:t>
            </a:r>
            <a:r>
              <a:rPr lang="kk-KZ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(ЭС)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момент обследования и оценки, обеспечивающих ее потребительские свойства.</a:t>
            </a:r>
          </a:p>
          <a:p>
            <a:pPr marL="0" indent="432000" algn="just">
              <a:lnSpc>
                <a:spcPct val="120000"/>
              </a:lnSpc>
              <a:buNone/>
            </a:pP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Транспортно-эксплуатационные показатели автомобильной дороги (ТЭП АД)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показатели свойств дороги как транспортного сооружения и </a:t>
            </a:r>
            <a:r>
              <a:rPr lang="ru-RU" sz="3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ее </a:t>
            </a:r>
            <a:r>
              <a:rPr lang="ru-RU" sz="31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потребительских свойств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есть тех свойств, которыми должна обладать дорога, чтобы удовлетворять запросы пользователей, потребителей дорожных услуг.</a:t>
            </a:r>
          </a:p>
          <a:p>
            <a:pPr marL="0" indent="432000" algn="just">
              <a:lnSpc>
                <a:spcPct val="120000"/>
              </a:lnSpc>
              <a:buNone/>
            </a:pP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kk-KZ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ТЭП АД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относят: </a:t>
            </a:r>
          </a:p>
          <a:p>
            <a:pPr lvl="0" algn="just">
              <a:lnSpc>
                <a:spcPct val="120000"/>
              </a:lnSpc>
            </a:pPr>
            <a:r>
              <a:rPr lang="ru-RU" sz="3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обеспеченную дорогой скорость</a:t>
            </a:r>
            <a:r>
              <a:rPr lang="kk-KZ" sz="3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5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20000"/>
              </a:lnSpc>
            </a:pPr>
            <a:r>
              <a:rPr lang="ru-RU" sz="3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удобство и безопасность движения</a:t>
            </a:r>
            <a:r>
              <a:rPr lang="kk-KZ" sz="3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5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20000"/>
              </a:lnSpc>
            </a:pPr>
            <a:r>
              <a:rPr lang="ru-RU" sz="3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пропускную способность и уровень загрузки дороги движением</a:t>
            </a:r>
            <a:r>
              <a:rPr lang="kk-KZ" sz="3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5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20000"/>
              </a:lnSpc>
            </a:pPr>
            <a:r>
              <a:rPr lang="ru-RU" sz="3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допустимую осевую нагрузку и общую массу автомобилей</a:t>
            </a:r>
            <a:r>
              <a:rPr lang="kk-KZ" sz="3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5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ru-RU" sz="3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эргономические, эстетические и экологические свойства дороги и др.</a:t>
            </a:r>
            <a:endParaRPr lang="ru-RU" sz="35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08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177636"/>
            <a:ext cx="7886700" cy="4999327"/>
          </a:xfrm>
        </p:spPr>
        <p:txBody>
          <a:bodyPr>
            <a:normAutofit fontScale="62500" lnSpcReduction="20000"/>
          </a:bodyPr>
          <a:lstStyle/>
          <a:p>
            <a:pPr marL="0" indent="432000" algn="just">
              <a:lnSpc>
                <a:spcPct val="120000"/>
              </a:lnSpc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Потребительские свойства дороги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совокупность ее транспортно-эксплуатационных показателей, непосредственно влияющих на эффективность и безопасность работы автомобильного транспорта, отражающих интересы пользователей дорог и влияние на окружающую среду. </a:t>
            </a:r>
          </a:p>
          <a:p>
            <a:pPr marL="0" indent="432000" algn="just">
              <a:lnSpc>
                <a:spcPct val="120000"/>
              </a:lnSpc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потребительским свойствам относятся обеспеченные дорогой: </a:t>
            </a:r>
          </a:p>
          <a:p>
            <a:pPr marL="685800" lvl="0" indent="-457200" algn="just">
              <a:lnSpc>
                <a:spcPct val="120000"/>
              </a:lnSpc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непрерывность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0" indent="-457200" algn="just">
              <a:lnSpc>
                <a:spcPct val="120000"/>
              </a:lnSpc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и удобство движения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0" indent="-457200" algn="just">
              <a:lnSpc>
                <a:spcPct val="120000"/>
              </a:lnSpc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пропускная способность и уровень загрузки движением; </a:t>
            </a:r>
          </a:p>
          <a:p>
            <a:pPr marL="685800" lvl="0" indent="-457200" algn="just">
              <a:lnSpc>
                <a:spcPct val="120000"/>
              </a:lnSpc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пропускать автомобили и автопоезда с разрешенными для движения осевыми нагрузками, общей массой и габаритами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0" indent="-457200" algn="just">
              <a:lnSpc>
                <a:spcPct val="120000"/>
              </a:lnSpc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экологическая безопасность, эстетические и другие свойства. </a:t>
            </a:r>
          </a:p>
          <a:p>
            <a:pPr marL="0" indent="432000" algn="just">
              <a:lnSpc>
                <a:spcPct val="120000"/>
              </a:lnSpc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Транспортно-эксплуатационные показатели дороги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зависят, в первую очередь, от ее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технических и технико-эксплуатационных характеристик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21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025236"/>
            <a:ext cx="7886700" cy="5151727"/>
          </a:xfrm>
        </p:spPr>
        <p:txBody>
          <a:bodyPr>
            <a:normAutofit fontScale="40000" lnSpcReduction="20000"/>
          </a:bodyPr>
          <a:lstStyle/>
          <a:p>
            <a:pPr marL="0" indent="432000" algn="just">
              <a:lnSpc>
                <a:spcPct val="120000"/>
              </a:lnSpc>
              <a:buNone/>
            </a:pPr>
            <a:r>
              <a:rPr lang="ru-RU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Технико-экономические показатели дороги </a:t>
            </a:r>
            <a:r>
              <a:rPr lang="kk-KZ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(ТЭкП АД) 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технико-экономические показатели совместной работы автомобильного транспорта и данной дороги. </a:t>
            </a:r>
          </a:p>
          <a:p>
            <a:pPr marL="0" indent="432000" algn="just">
              <a:lnSpc>
                <a:spcPct val="120000"/>
              </a:lnSpc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ним относят: </a:t>
            </a:r>
          </a:p>
          <a:p>
            <a:pPr lvl="0" algn="just">
              <a:lnSpc>
                <a:spcPct val="120000"/>
              </a:lnSpc>
            </a:pPr>
            <a: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среднюю скорость транспортного потока</a:t>
            </a:r>
            <a:r>
              <a:rPr lang="kk-KZ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20000"/>
              </a:lnSpc>
            </a:pPr>
            <a: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производительность автомобилей</a:t>
            </a:r>
            <a:r>
              <a:rPr lang="kk-KZ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20000"/>
              </a:lnSpc>
            </a:pPr>
            <a: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 топлива и износ шин</a:t>
            </a:r>
            <a:r>
              <a:rPr lang="kk-KZ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20000"/>
              </a:lnSpc>
            </a:pPr>
            <a: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себестоимость перевозок</a:t>
            </a:r>
            <a:r>
              <a:rPr lang="kk-KZ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дорожно-транспортных происшествий на дороге и т.д</a:t>
            </a:r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32000" algn="just">
              <a:lnSpc>
                <a:spcPct val="120000"/>
              </a:lnSpc>
              <a:buNone/>
            </a:pPr>
            <a:r>
              <a:rPr lang="kk-KZ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Дорожные условия </a:t>
            </a:r>
            <a:r>
              <a:rPr lang="kk-KZ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совокупность геометрических параметров, транспортно-эксрлуатационных качеств дороги, дорожных покрытий, элементов обустройства и обстановки, непосредственно влиящих на условия дорожного движения.</a:t>
            </a:r>
            <a:endParaRPr lang="ru-RU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32000" algn="just">
              <a:lnSpc>
                <a:spcPct val="120000"/>
              </a:lnSpc>
              <a:buNone/>
            </a:pPr>
            <a:r>
              <a:rPr lang="ru-RU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Транспортный поток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это упорядоченное транспортной сетью движение транспортных средств.</a:t>
            </a:r>
            <a:endParaRPr lang="ru-RU" sz="4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44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500" y="500062"/>
            <a:ext cx="7886700" cy="1325563"/>
          </a:xfrm>
        </p:spPr>
        <p:txBody>
          <a:bodyPr>
            <a:normAutofit/>
          </a:bodyPr>
          <a:lstStyle/>
          <a:p>
            <a:r>
              <a:rPr lang="kk-KZ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ОЦЕНКИ ТРАНСПОРТНО-ЭКСПЛУАТАЦИОННОГО СОСТОЯНИЯ ДОРОГ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32000" algn="just">
              <a:lnSpc>
                <a:spcPct val="10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того чтобы оценить соответствие состояния автомобильной дороги и всех ее элементов, требованиям автомобильного транспорта необходимо иметь систему объективных показателей, в которой можно выделить три основные группы показателей, характеризующих: </a:t>
            </a:r>
          </a:p>
          <a:p>
            <a:pPr marL="571500" lvl="0" indent="-342900" algn="just">
              <a:lnSpc>
                <a:spcPct val="100000"/>
              </a:lnSpc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транспортную работу АД; </a:t>
            </a:r>
          </a:p>
          <a:p>
            <a:pPr marL="571500" lvl="0" indent="-342900" algn="just">
              <a:lnSpc>
                <a:spcPct val="100000"/>
              </a:lnSpc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технико-эксплуатационные качества дорожной одежды; </a:t>
            </a:r>
          </a:p>
          <a:p>
            <a:pPr marL="571500" indent="-342900" algn="just">
              <a:lnSpc>
                <a:spcPct val="100000"/>
              </a:lnSpc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движения на дороге. 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12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83673"/>
            <a:ext cx="7886700" cy="519329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первой группе относятся: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эксплуатационный коэффициент обеспеченности расчетной скорости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пропускная способность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загрузки дороги движением.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ru-RU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 второй группе: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запаса прочности дорожной одежды; 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ровности; 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относительного сцепления колес с покрытием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 дефектности покрытия.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ru-RU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третей группе: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коэффициенты происшествий: 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аварийности (Кав)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683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080655"/>
            <a:ext cx="7886700" cy="509630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Важной характеристикой качества дороги служит ее оснащенность инженерным оборудованием и обустройством, к которым относят: </a:t>
            </a:r>
          </a:p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средства организации движения (ограждения, разметку, знаки, освещение)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защитные сооружения (снегозащитные лесонасаждения, заборы, галереи, противолавинные и другие сооружения)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 и сооружения автосервиса и автотранспортной службы (мотели, кемпинги, площадки отдыха, пункты питания, АЗС, СТО, автобусные остановки, автовокзалы).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895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83673"/>
            <a:ext cx="7886700" cy="5193290"/>
          </a:xfrm>
        </p:spPr>
        <p:txBody>
          <a:bodyPr>
            <a:normAutofit fontScale="70000" lnSpcReduction="20000"/>
          </a:bodyPr>
          <a:lstStyle/>
          <a:p>
            <a:pPr marL="0" indent="432000" algn="just">
              <a:lnSpc>
                <a:spcPct val="120000"/>
              </a:lnSpc>
              <a:buNone/>
            </a:pPr>
            <a:r>
              <a:rPr lang="ru-RU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Эксплуатационный коэффициент обеспеченности расчетной скорости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фактической максимальной скорости одиночного автомобиля на каждом участке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фmax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расчетной скорости для дороги данной категории и рельефа местности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принятой в соответствии со СНиП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РК 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3-09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2006</a:t>
            </a:r>
            <a:r>
              <a:rPr lang="kk-KZ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 algn="ctr">
              <a:buNone/>
            </a:pP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Кр. сэ = </a:t>
            </a:r>
            <a:r>
              <a:rPr lang="ru-RU" sz="3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ru-RU" sz="31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фmax 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ru-RU" sz="3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31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b="1" i="1" baseline="-25000" dirty="0"/>
              <a:t> </a:t>
            </a:r>
            <a:endParaRPr lang="ru-RU" dirty="0"/>
          </a:p>
          <a:p>
            <a:pPr marL="0" indent="432000" algn="just">
              <a:lnSpc>
                <a:spcPct val="120000"/>
              </a:lnSpc>
              <a:buNone/>
            </a:pP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благоприятных условиях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(отсутствие дождя, снегопада, метели, гололеда, сильного ветра, пыльной бури, тумана) дорога должна обеспечивать значение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сэ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≥1. </a:t>
            </a:r>
          </a:p>
          <a:p>
            <a:pPr marL="0" indent="432000" algn="just">
              <a:lnSpc>
                <a:spcPct val="120000"/>
              </a:lnSpc>
              <a:buNone/>
            </a:pPr>
            <a:r>
              <a:rPr lang="ru-RU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неблагоприятных погодно-климатических условиях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допускается снижение обеспечиваемой скорости, но не более чем на 25% в осенне-весенний и зимний периоды (К</a:t>
            </a:r>
            <a:r>
              <a:rPr lang="ru-RU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рсэ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≥ 0,75) и, как исключение, не более чем на 50% во время сильных дождей, туманов, пыльных бурь, штормовых ветров, гололеда, метелей и сильных снегопадов (Кр.сэ ≥ 0,5).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584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011382"/>
            <a:ext cx="7886700" cy="5165581"/>
          </a:xfrm>
        </p:spPr>
        <p:txBody>
          <a:bodyPr>
            <a:normAutofit fontScale="62500" lnSpcReduction="20000"/>
          </a:bodyPr>
          <a:lstStyle/>
          <a:p>
            <a:pPr marL="0" indent="432000" algn="just">
              <a:lnSpc>
                <a:spcPct val="120000"/>
              </a:lnSpc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погоды благоприятные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сухо, ясно, отсутствие ветра или ветер со скоростью до 10 м/с, отсутствие тумана, относительная влажность воздуха до 90 %, температура воздуха в пределах от -30°С до +30°С в тени.</a:t>
            </a:r>
          </a:p>
          <a:p>
            <a:pPr marL="0" indent="432000" algn="just">
              <a:lnSpc>
                <a:spcPct val="120000"/>
              </a:lnSpc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погоды неблагоприятные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отдельное и совместное действие следующих факторов: осадки в виде дождя или снегопада интенсивностью до 0,1 мм/мин, метель со скоростью более 3 м/с, ветер со скоростью более 10 м/с, туман с метеорологической дальностью менее 500 м, относительная влажность воздуха более 90 %, положительная и отрицательная температура воздуха от ±30°С до ±40°С в тени.</a:t>
            </a:r>
          </a:p>
          <a:p>
            <a:pPr marL="0" indent="432000" algn="just">
              <a:lnSpc>
                <a:spcPct val="120000"/>
              </a:lnSpc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погоды особо неблагоприятные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осадки в виде дождя и снегопада интенсивностью более 0,1 мм/мин, гололедица и гололед, метель со скоростью ветра более 9 м/с, ветер со скоростью более 20 м/с, туман видимостью менее 200 м, температура воздуха летом выше 40°С в тени и зимой ниже -40°С.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109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025236"/>
            <a:ext cx="7886700" cy="5151727"/>
          </a:xfrm>
        </p:spPr>
        <p:txBody>
          <a:bodyPr>
            <a:normAutofit fontScale="55000" lnSpcReduction="20000"/>
          </a:bodyPr>
          <a:lstStyle/>
          <a:p>
            <a:pPr marL="0" indent="432000" algn="just">
              <a:lnSpc>
                <a:spcPct val="120000"/>
              </a:lnSpc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Пропускная способность автомобильной дороги - максимальное число автомобилей, которое может пропустить данный участок дороги в единицу времени.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32000" algn="just">
              <a:lnSpc>
                <a:spcPct val="120000"/>
              </a:lnSpc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загрузки дороги движением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отношение фактической интенсивности движения, приведенной к легковому автомобилю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(авт./ч), к пропускной способности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(авт./ч) </a:t>
            </a:r>
          </a:p>
          <a:p>
            <a:pPr marL="0" indent="0" algn="ctr">
              <a:buNone/>
            </a:pPr>
            <a:r>
              <a:rPr lang="ru-RU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 = </a:t>
            </a:r>
            <a:r>
              <a:rPr lang="ru-RU" sz="3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N/P. </a:t>
            </a:r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32000" algn="just">
              <a:lnSpc>
                <a:spcPct val="120000"/>
              </a:lnSpc>
              <a:buNone/>
            </a:pPr>
            <a:r>
              <a:rPr lang="ru-RU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 прочности дорожной одежды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запаса прочности, т.е. отношение фактического модуля упругости дорожной одежды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требуемому модулю упругости по интенсивности и составу движения на период оценки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32000" algn="just">
              <a:lnSpc>
                <a:spcPct val="120000"/>
              </a:lnSpc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запаса прочности </a:t>
            </a:r>
          </a:p>
          <a:p>
            <a:pPr marL="0" indent="0" algn="ctr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36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з.пр.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[Е</a:t>
            </a:r>
            <a:r>
              <a:rPr lang="ru-RU" sz="36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 / Е</a:t>
            </a:r>
            <a:r>
              <a:rPr lang="ru-RU" sz="36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≥1</a:t>
            </a:r>
            <a:r>
              <a:rPr lang="ru-RU" b="1" dirty="0" smtClean="0"/>
              <a:t> </a:t>
            </a:r>
            <a:endParaRPr lang="ru-RU" dirty="0" smtClean="0"/>
          </a:p>
          <a:p>
            <a:pPr marL="0" indent="432000" algn="just">
              <a:lnSpc>
                <a:spcPct val="120000"/>
              </a:lnSpc>
              <a:buNone/>
            </a:pPr>
            <a:r>
              <a:rPr lang="ru-RU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 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ровности дорожных покрытий</a:t>
            </a:r>
            <a:r>
              <a:rPr lang="ru-RU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коэффициент ровности – отношение предельно допустимой ровности [S] для дороги данной категории, типа покрытия и интенсивности движения к фактической ровности Sф, </a:t>
            </a:r>
          </a:p>
          <a:p>
            <a:pPr marL="0" indent="0" algn="ctr">
              <a:buNone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 = [S] / S</a:t>
            </a:r>
            <a:r>
              <a:rPr lang="ru-RU" sz="36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≥ 1.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887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42109"/>
            <a:ext cx="7886700" cy="5234854"/>
          </a:xfrm>
        </p:spPr>
        <p:txBody>
          <a:bodyPr>
            <a:normAutofit/>
          </a:bodyPr>
          <a:lstStyle/>
          <a:p>
            <a:pPr marL="0" indent="432000" algn="just">
              <a:lnSpc>
                <a:spcPct val="100000"/>
              </a:lnSpc>
              <a:buNone/>
            </a:pPr>
            <a:r>
              <a:rPr lang="ru-RU" sz="2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относительного сцепления колес с покрытием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(коэффициент скользкости), -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фактического коэффициента сцепления 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ru-RU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допустимому [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ru-RU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</a:p>
          <a:p>
            <a:pPr marL="0" indent="0" algn="ctr"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Кс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[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ru-RU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32000" algn="just">
              <a:lnSpc>
                <a:spcPct val="100000"/>
              </a:lnSpc>
              <a:buNone/>
            </a:pPr>
            <a:r>
              <a:rPr lang="ru-RU" sz="2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 дефектности покрытий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определяет деформативные и прочностные свойства, которые можно характеризовать наличием разрушений и деформаций на единице площади. </a:t>
            </a:r>
          </a:p>
          <a:p>
            <a:pPr marL="0" indent="432000" algn="just">
              <a:lnSpc>
                <a:spcPct val="100000"/>
              </a:lnSpc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Дефект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каждое отдельное несоответствие дороги установленным требованиям. </a:t>
            </a:r>
          </a:p>
          <a:p>
            <a:pPr marL="0" indent="432000" algn="just">
              <a:lnSpc>
                <a:spcPct val="100000"/>
              </a:lnSpc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вычисления показателя дефектности основан на относительной оценке числа и весомости дефектов, учитываемых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коэффициентом</a:t>
            </a:r>
          </a:p>
          <a:p>
            <a:pPr marL="0" indent="432000" algn="ctr">
              <a:lnSpc>
                <a:spcPct val="100000"/>
              </a:lnSpc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6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2452256"/>
            <a:ext cx="7886700" cy="393469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 –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суммарное число дефектов в выборке; </a:t>
            </a:r>
          </a:p>
          <a:p>
            <a:pPr marL="0" indent="0">
              <a:buNone/>
            </a:pPr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d</a:t>
            </a:r>
            <a:r>
              <a:rPr lang="ru-RU" sz="22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дефектов данного вида в выборке; </a:t>
            </a:r>
          </a:p>
          <a:p>
            <a:pPr marL="0" indent="0">
              <a:buNone/>
            </a:pPr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b</a:t>
            </a:r>
            <a:r>
              <a:rPr lang="en-US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весомости дефекта данного вида, %; </a:t>
            </a:r>
          </a:p>
          <a:p>
            <a:pPr marL="0" indent="0">
              <a:buNone/>
            </a:pPr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n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объем выборки. </a:t>
            </a:r>
          </a:p>
          <a:p>
            <a:pPr marL="0" indent="0" algn="just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Метод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дефектов нашел применение для оценки качества покрытия, земляного полотна, мостов, эксплуатационного содержания дорог.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3172691" y="709398"/>
            <a:ext cx="3103418" cy="1742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20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080655"/>
            <a:ext cx="7886700" cy="5096308"/>
          </a:xfrm>
        </p:spPr>
        <p:txBody>
          <a:bodyPr/>
          <a:lstStyle/>
          <a:p>
            <a:pPr marL="0" indent="432000" algn="just">
              <a:lnSpc>
                <a:spcPct val="100000"/>
              </a:lnSpc>
              <a:buNone/>
            </a:pPr>
            <a:r>
              <a:rPr lang="ru-RU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безопасности движения</a:t>
            </a:r>
            <a:r>
              <a:rPr lang="ru-RU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коэффициенты происшествий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аварийности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безопасности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32000" algn="just">
              <a:lnSpc>
                <a:spcPct val="10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участка дороги коэффициент происшествий ДТП (1 млн авт.-км) </a:t>
            </a:r>
          </a:p>
          <a:p>
            <a:pPr marL="0" indent="0" algn="ctr"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=10</a:t>
            </a:r>
            <a:r>
              <a:rPr lang="ru-RU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A/365LNn,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где: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число происшествий в год;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длина участка, км;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–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среднегодовая суточная интенсивность движения (принимают по данным учета движения), авт./сут; n – число лет, за которые произошло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происшествий.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8186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83673"/>
            <a:ext cx="7886700" cy="3865418"/>
          </a:xfrm>
        </p:spPr>
        <p:txBody>
          <a:bodyPr>
            <a:normAutofit fontScale="47500" lnSpcReduction="20000"/>
          </a:bodyPr>
          <a:lstStyle/>
          <a:p>
            <a:pPr marL="0" indent="432000" algn="just">
              <a:lnSpc>
                <a:spcPct val="120000"/>
              </a:lnSpc>
              <a:buNone/>
            </a:pP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опасности участка дороги может характеризоваться также </a:t>
            </a:r>
            <a:r>
              <a:rPr lang="ru-RU" sz="4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итоговым коэффициентом аварийности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представляющим собой произведение частных коэффициентов, учитывающих влияние отдельных элементов плана и профиля дороги:</a:t>
            </a:r>
          </a:p>
          <a:p>
            <a:pPr marL="0" indent="0" algn="ctr">
              <a:buNone/>
            </a:pPr>
            <a:r>
              <a:rPr lang="ru-RU" sz="5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51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</a:t>
            </a:r>
            <a:r>
              <a:rPr lang="ru-RU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5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51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5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51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5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...К</a:t>
            </a:r>
            <a:r>
              <a:rPr lang="ru-RU" sz="51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ru-RU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432000">
              <a:lnSpc>
                <a:spcPct val="120000"/>
              </a:lnSpc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36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36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..., </a:t>
            </a:r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36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частные коэффициенты, равные отношению числа дорожно-транспортных происшествий на участке при том или ином параметре элемента плана и профиля дороги к числу дорожно-транспортных происшествий на эталонном горизонтальном прямом участке дороги с проезжей частью шириной 7,5 м, шероховатым дорожным покрытием и укрепленными обочинами.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957" y="4316979"/>
            <a:ext cx="8327136" cy="184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9171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8175" y="994353"/>
            <a:ext cx="7886700" cy="3314412"/>
          </a:xfrm>
        </p:spPr>
        <p:txBody>
          <a:bodyPr>
            <a:normAutofit/>
          </a:bodyPr>
          <a:lstStyle/>
          <a:p>
            <a:pPr marL="0" indent="432000" algn="just">
              <a:lnSpc>
                <a:spcPct val="100000"/>
              </a:lnSpc>
              <a:buNone/>
            </a:pP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Коэффициентом безопасности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называется отношение максимальной скорости движения, обеспечиваемой тем или иным участком дороги </a:t>
            </a:r>
            <a:r>
              <a:rPr 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υ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максимально возможной скорости въезда автомобилей на этот участок </a:t>
            </a:r>
            <a:r>
              <a:rPr 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υ</a:t>
            </a:r>
            <a:r>
              <a:rPr lang="ru-RU" sz="2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вх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υ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υ</a:t>
            </a:r>
            <a:r>
              <a:rPr lang="ru-RU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32000" algn="just">
              <a:lnSpc>
                <a:spcPct val="100000"/>
              </a:lnSpc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Участки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 оценивают по степени опасности для движения, исходя из следующих значений коэффициентов безопасности: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179" y="4136782"/>
            <a:ext cx="8584692" cy="118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4931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</TotalTime>
  <Words>1400</Words>
  <Application>Microsoft Office PowerPoint</Application>
  <PresentationFormat>Экран (4:3)</PresentationFormat>
  <Paragraphs>98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ТРАНСПОРТНО-ЭКСПЛУАТАЦИОННЫЕ ПОКАЗАТЕЛИ ДОРОГ, МЕТОДЫ ИХ ОПРЕДЕЛЕНИЯ </vt:lpstr>
      <vt:lpstr>1 ОБЩИЕ ПОЛОЖЕНИЯ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2 ОСНОВНЫЕ ПОКАЗАТЕЛИ ОЦЕНКИ ТРАНСПОРТНО-ЭКСПЛУАТАЦИОННОГО СОСТОЯНИЯ ДОРОГ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ТРАНСПОРТНО-ЭКСПЛУАТАЦИОННЫЕ ПОКАЗАТЕЛИ ДОРОГ, МЕТОДЫ ИХ ОПРЕДЕЛЕНИЯ </dc:title>
  <dc:creator>Bakytbek</dc:creator>
  <cp:lastModifiedBy>Bakytbek</cp:lastModifiedBy>
  <cp:revision>6</cp:revision>
  <dcterms:created xsi:type="dcterms:W3CDTF">2018-02-06T14:59:58Z</dcterms:created>
  <dcterms:modified xsi:type="dcterms:W3CDTF">2018-02-06T15:47:25Z</dcterms:modified>
</cp:coreProperties>
</file>